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10058400" cy="7772400"/>
  <p:notesSz cx="7010400" cy="9296400"/>
  <p:custDataLst>
    <p:tags r:id="rId6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78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pos="3168">
          <p15:clr>
            <a:srgbClr val="A4A3A4"/>
          </p15:clr>
        </p15:guide>
        <p15:guide id="5" pos="264">
          <p15:clr>
            <a:srgbClr val="A4A3A4"/>
          </p15:clr>
        </p15:guide>
        <p15:guide id="6" pos="6072">
          <p15:clr>
            <a:srgbClr val="A4A3A4"/>
          </p15:clr>
        </p15:guide>
        <p15:guide id="7" pos="2904">
          <p15:clr>
            <a:srgbClr val="A4A3A4"/>
          </p15:clr>
        </p15:guide>
        <p15:guide id="8" pos="3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  <a:srgbClr val="FF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28" y="84"/>
      </p:cViewPr>
      <p:guideLst>
        <p:guide orient="horz" pos="4678"/>
        <p:guide orient="horz"/>
        <p:guide orient="horz" pos="218"/>
        <p:guide pos="3168"/>
        <p:guide pos="264"/>
        <p:guide pos="6072"/>
        <p:guide pos="2904"/>
        <p:guide pos="3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29200" y="0"/>
            <a:ext cx="5029200" cy="7772400"/>
          </a:xfrm>
          <a:prstGeom prst="rect">
            <a:avLst/>
          </a:prstGeom>
        </p:spPr>
        <p:txBody>
          <a:bodyPr lIns="101882" tIns="50941" rIns="101882" bIns="50941" anchor="ctr" anchorCtr="0"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537960" y="4404360"/>
            <a:ext cx="2179320" cy="1813560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59980" y="2245360"/>
            <a:ext cx="2179320" cy="1899920"/>
          </a:xfrm>
          <a:prstGeom prst="rect">
            <a:avLst/>
          </a:prstGeom>
        </p:spPr>
        <p:txBody>
          <a:bodyPr lIns="101882" tIns="50941" rIns="101882" bIns="50941" anchor="ctr" anchorCtr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7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9100" y="345440"/>
            <a:ext cx="4191000" cy="326009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Along with our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of participants,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 actively research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drugs and interventions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prevent cancer by conducting and participating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new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clinical studies.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Fight.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Now!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" y="4134485"/>
            <a:ext cx="4191000" cy="1209040"/>
          </a:xfrm>
          <a:prstGeom prst="rect">
            <a:avLst/>
          </a:prstGeom>
          <a:noFill/>
        </p:spPr>
        <p:txBody>
          <a:bodyPr wrap="square" lIns="101882" tIns="50941" rIns="101882" bIns="50941" numCol="2" spcCol="203765" rtlCol="0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Name of Clinical Site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Address 1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Address 2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City, State, Zip Code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(000)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000-0000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Website: www.sample.com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Email: email@sample.com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Facebook.com/sample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Twitter: @sample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" y="5141595"/>
            <a:ext cx="4191000" cy="138176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</a:p>
          <a:p>
            <a:pPr algn="ctr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[Optional - Insert driving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directions, local map, parking, and/or information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about nearby public transportation]</a:t>
            </a: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</a:p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" r="4269" b="12672"/>
          <a:stretch/>
        </p:blipFill>
        <p:spPr>
          <a:xfrm>
            <a:off x="5029200" y="0"/>
            <a:ext cx="5029200" cy="4011561"/>
          </a:xfrm>
        </p:spPr>
      </p:pic>
      <p:grpSp>
        <p:nvGrpSpPr>
          <p:cNvPr id="15" name="Group 14"/>
          <p:cNvGrpSpPr/>
          <p:nvPr/>
        </p:nvGrpSpPr>
        <p:grpSpPr>
          <a:xfrm>
            <a:off x="5029200" y="2674207"/>
            <a:ext cx="5030205" cy="1898950"/>
            <a:chOff x="4572000" y="3048000"/>
            <a:chExt cx="4572914" cy="1675544"/>
          </a:xfrm>
        </p:grpSpPr>
        <p:sp>
          <p:nvSpPr>
            <p:cNvPr id="14" name="Flowchart: Manual Input 20"/>
            <p:cNvSpPr/>
            <p:nvPr/>
          </p:nvSpPr>
          <p:spPr>
            <a:xfrm>
              <a:off x="4572000" y="3200400"/>
              <a:ext cx="4572914" cy="152314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2 w 10002"/>
                <a:gd name="connsiteY0" fmla="*/ 5250 h 10151"/>
                <a:gd name="connsiteX1" fmla="*/ 10000 w 10002"/>
                <a:gd name="connsiteY1" fmla="*/ 0 h 10151"/>
                <a:gd name="connsiteX2" fmla="*/ 9993 w 10002"/>
                <a:gd name="connsiteY2" fmla="*/ 8896 h 10151"/>
                <a:gd name="connsiteX3" fmla="*/ 10 w 10002"/>
                <a:gd name="connsiteY3" fmla="*/ 7851 h 10151"/>
                <a:gd name="connsiteX4" fmla="*/ 2 w 10002"/>
                <a:gd name="connsiteY4" fmla="*/ 5250 h 10151"/>
                <a:gd name="connsiteX0" fmla="*/ 6 w 10006"/>
                <a:gd name="connsiteY0" fmla="*/ 5250 h 10151"/>
                <a:gd name="connsiteX1" fmla="*/ 10004 w 10006"/>
                <a:gd name="connsiteY1" fmla="*/ 0 h 10151"/>
                <a:gd name="connsiteX2" fmla="*/ 9997 w 10006"/>
                <a:gd name="connsiteY2" fmla="*/ 8896 h 10151"/>
                <a:gd name="connsiteX3" fmla="*/ 0 w 10006"/>
                <a:gd name="connsiteY3" fmla="*/ 7851 h 10151"/>
                <a:gd name="connsiteX4" fmla="*/ 6 w 10006"/>
                <a:gd name="connsiteY4" fmla="*/ 5250 h 10151"/>
                <a:gd name="connsiteX0" fmla="*/ 6 w 10006"/>
                <a:gd name="connsiteY0" fmla="*/ 5250 h 10142"/>
                <a:gd name="connsiteX1" fmla="*/ 10004 w 10006"/>
                <a:gd name="connsiteY1" fmla="*/ 0 h 10142"/>
                <a:gd name="connsiteX2" fmla="*/ 9997 w 10006"/>
                <a:gd name="connsiteY2" fmla="*/ 8896 h 10142"/>
                <a:gd name="connsiteX3" fmla="*/ 0 w 10006"/>
                <a:gd name="connsiteY3" fmla="*/ 7823 h 10142"/>
                <a:gd name="connsiteX4" fmla="*/ 6 w 10006"/>
                <a:gd name="connsiteY4" fmla="*/ 5250 h 10142"/>
                <a:gd name="connsiteX0" fmla="*/ 2 w 10002"/>
                <a:gd name="connsiteY0" fmla="*/ 5250 h 10138"/>
                <a:gd name="connsiteX1" fmla="*/ 10000 w 10002"/>
                <a:gd name="connsiteY1" fmla="*/ 0 h 10138"/>
                <a:gd name="connsiteX2" fmla="*/ 9993 w 10002"/>
                <a:gd name="connsiteY2" fmla="*/ 8896 h 10138"/>
                <a:gd name="connsiteX3" fmla="*/ 1 w 10002"/>
                <a:gd name="connsiteY3" fmla="*/ 7809 h 10138"/>
                <a:gd name="connsiteX4" fmla="*/ 2 w 10002"/>
                <a:gd name="connsiteY4" fmla="*/ 5250 h 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138">
                  <a:moveTo>
                    <a:pt x="2" y="5250"/>
                  </a:moveTo>
                  <a:cubicBezTo>
                    <a:pt x="6797" y="6956"/>
                    <a:pt x="8199" y="3490"/>
                    <a:pt x="10000" y="0"/>
                  </a:cubicBezTo>
                  <a:cubicBezTo>
                    <a:pt x="9993" y="2965"/>
                    <a:pt x="10014" y="8847"/>
                    <a:pt x="9993" y="8896"/>
                  </a:cubicBezTo>
                  <a:cubicBezTo>
                    <a:pt x="7741" y="11178"/>
                    <a:pt x="2697" y="10019"/>
                    <a:pt x="1" y="7809"/>
                  </a:cubicBezTo>
                  <a:cubicBezTo>
                    <a:pt x="7" y="7852"/>
                    <a:pt x="-4" y="6569"/>
                    <a:pt x="2" y="52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Manual Input 20"/>
            <p:cNvSpPr/>
            <p:nvPr/>
          </p:nvSpPr>
          <p:spPr>
            <a:xfrm>
              <a:off x="4572015" y="3048000"/>
              <a:ext cx="4571986" cy="14537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2 w 9982"/>
                <a:gd name="connsiteY0" fmla="*/ 5410 h 9971"/>
                <a:gd name="connsiteX1" fmla="*/ 9982 w 9982"/>
                <a:gd name="connsiteY1" fmla="*/ 0 h 9971"/>
                <a:gd name="connsiteX2" fmla="*/ 9982 w 9982"/>
                <a:gd name="connsiteY2" fmla="*/ 7600 h 9971"/>
                <a:gd name="connsiteX3" fmla="*/ 1 w 9982"/>
                <a:gd name="connsiteY3" fmla="*/ 8621 h 9971"/>
                <a:gd name="connsiteX4" fmla="*/ 2 w 9982"/>
                <a:gd name="connsiteY4" fmla="*/ 5410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9971">
                  <a:moveTo>
                    <a:pt x="2" y="5410"/>
                  </a:moveTo>
                  <a:cubicBezTo>
                    <a:pt x="6785" y="7168"/>
                    <a:pt x="8184" y="3596"/>
                    <a:pt x="9982" y="0"/>
                  </a:cubicBezTo>
                  <a:lnTo>
                    <a:pt x="9982" y="7600"/>
                  </a:lnTo>
                  <a:cubicBezTo>
                    <a:pt x="8546" y="9821"/>
                    <a:pt x="4522" y="11095"/>
                    <a:pt x="1" y="8621"/>
                  </a:cubicBezTo>
                  <a:cubicBezTo>
                    <a:pt x="7" y="8666"/>
                    <a:pt x="-4" y="6769"/>
                    <a:pt x="2" y="5410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17795" y="3656552"/>
            <a:ext cx="4683443" cy="959555"/>
          </a:xfrm>
          <a:prstGeom prst="rect">
            <a:avLst/>
          </a:prstGeom>
          <a:noFill/>
        </p:spPr>
        <p:txBody>
          <a:bodyPr wrap="square" lIns="0" tIns="50941" rIns="0" bIns="50941" rtlCol="0">
            <a:noAutofit/>
          </a:bodyPr>
          <a:lstStyle/>
          <a:p>
            <a:pPr algn="ctr"/>
            <a:endParaRPr lang="en-US" sz="25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15" y="2629949"/>
            <a:ext cx="2273240" cy="1043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8300" y="4710187"/>
            <a:ext cx="4191000" cy="10416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At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 Of Clinical Site]</a:t>
            </a:r>
          </a:p>
        </p:txBody>
      </p:sp>
      <p:pic>
        <p:nvPicPr>
          <p:cNvPr id="1027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94" y="4574381"/>
            <a:ext cx="167640" cy="1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6" y="4752500"/>
            <a:ext cx="188596" cy="1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51735" y="4156075"/>
            <a:ext cx="5715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55" y="6127957"/>
            <a:ext cx="2848322" cy="13076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100" y="7145276"/>
            <a:ext cx="4191000" cy="50651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a contract from the National Cancer Institute,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National Institutes of Health, U.S. Department of Health and Human Services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3848" y="2326923"/>
            <a:ext cx="2412648" cy="954107"/>
          </a:xfrm>
          <a:prstGeom prst="rect">
            <a:avLst/>
          </a:prstGeom>
          <a:noFill/>
          <a:effectLst>
            <a:glow rad="609600">
              <a:schemeClr val="bg1">
                <a:alpha val="21000"/>
              </a:schemeClr>
            </a:glow>
            <a:softEdge rad="2667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Tagline]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1" y="0"/>
            <a:ext cx="5029199" cy="7772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03765" tIns="101882" rIns="203765" bIns="101882" rtlCol="0">
            <a:noAutofit/>
          </a:bodyPr>
          <a:lstStyle/>
          <a:p>
            <a:pPr algn="ctr">
              <a:spcBef>
                <a:spcPts val="669"/>
              </a:spcBef>
            </a:pPr>
            <a:endParaRPr lang="en-US" sz="1800" b="1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Manual Input 20"/>
          <p:cNvSpPr/>
          <p:nvPr/>
        </p:nvSpPr>
        <p:spPr>
          <a:xfrm flipH="1">
            <a:off x="-21167" y="3378711"/>
            <a:ext cx="5060844" cy="439369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2" h="12921">
                <a:moveTo>
                  <a:pt x="0" y="7421"/>
                </a:moveTo>
                <a:cubicBezTo>
                  <a:pt x="3021" y="8081"/>
                  <a:pt x="7751" y="5318"/>
                  <a:pt x="10042" y="0"/>
                </a:cubicBezTo>
                <a:lnTo>
                  <a:pt x="10000" y="12921"/>
                </a:lnTo>
                <a:lnTo>
                  <a:pt x="0" y="12921"/>
                </a:lnTo>
                <a:lnTo>
                  <a:pt x="0" y="742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52" y="345441"/>
            <a:ext cx="4191000" cy="3249294"/>
          </a:xfrm>
          <a:prstGeom prst="rect">
            <a:avLst/>
          </a:prstGeom>
          <a:noFill/>
        </p:spPr>
        <p:txBody>
          <a:bodyPr wrap="square" lIns="0" tIns="50941" rIns="0" bIns="50941" rtlCol="0"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Certain types of cancer take years to develop and there is an opportunity to intervene early in the process. The best opportunity to slow, stop, or reverse cancer development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 with cancer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prevention clinical trials.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[Name of Clinical Site] is conducting cancer prevention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trials sponsored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the National Cancer Institute, (NCI), Division of Cancer Prevention (DCP) in the [City/Region] area.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What is a Clinical Trial?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clinical trial is a research study that investigates the safety and efficacy of health-related interventions in humans. New treatments may include new drugs or new combinations of drugs, vaccines, devices, and new surgical procedures.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1885" y="134974"/>
            <a:ext cx="4191000" cy="5728100"/>
          </a:xfrm>
          <a:prstGeom prst="rect">
            <a:avLst/>
          </a:prstGeom>
          <a:noFill/>
        </p:spPr>
        <p:txBody>
          <a:bodyPr wrap="square" lIns="0" tIns="50941" rIns="101882" bIns="50941" rtlCol="0">
            <a:noAutofit/>
          </a:bodyPr>
          <a:lstStyle/>
          <a:p>
            <a:pPr>
              <a:spcBef>
                <a:spcPts val="446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Enrolling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Delay or prevent your own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Gain access to new research treatments/procedures immediately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Play an active role in your own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Receive regular and careful care from medical professionals and specialists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Contribute to cancer prevention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Become part of the cancer prevention community and make a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Study Team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are conducted by [Name of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Principal Investigator] who has more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than [years] of experience in [related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expertise], as well as an experienced,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competent, and caring team of nurses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professionals including a dedicated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study coordinator.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Our team provides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trial participants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with the highest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care.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[Name of Clinical Site], we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are a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community of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participants and medical professionals working together to prevent cancer.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forward to welcoming new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make our mission a success.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443" y="3537307"/>
            <a:ext cx="3970973" cy="3882312"/>
            <a:chOff x="393057" y="2217034"/>
            <a:chExt cx="4569590" cy="4336165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640099"/>
              <a:ext cx="4408990" cy="880533"/>
              <a:chOff x="457200" y="2442696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Pentagon 11"/>
              <p:cNvSpPr/>
              <p:nvPr/>
            </p:nvSpPr>
            <p:spPr>
              <a:xfrm flipH="1">
                <a:off x="1128343" y="2595097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new cases of cancer that will be diagnosed in 2015 in the United States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" y="2442696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1.6</a:t>
                </a:r>
              </a:p>
              <a:p>
                <a:pPr algn="ctr">
                  <a:lnSpc>
                    <a:spcPts val="1003"/>
                  </a:lnSpc>
                </a:pPr>
                <a:r>
                  <a:rPr lang="en-US" sz="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Million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7200" y="3663012"/>
              <a:ext cx="4408990" cy="880533"/>
              <a:chOff x="457200" y="2555385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Pentagon 15"/>
              <p:cNvSpPr/>
              <p:nvPr/>
            </p:nvSpPr>
            <p:spPr>
              <a:xfrm flipH="1">
                <a:off x="1128343" y="2707785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individuals who will die from the disease in the United States this year.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7200" y="255538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7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7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589,430</a:t>
                </a:r>
                <a:endParaRPr lang="en-US" sz="1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7200" y="4673868"/>
              <a:ext cx="4408990" cy="880533"/>
              <a:chOff x="457200" y="2655553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Pentagon 18"/>
              <p:cNvSpPr/>
              <p:nvPr/>
            </p:nvSpPr>
            <p:spPr>
              <a:xfrm flipH="1">
                <a:off x="1128343" y="2807953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children and adolescents who died from the disease in 2014.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200" y="2655553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1,900+</a:t>
                </a:r>
                <a:endParaRPr lang="en-US" sz="2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" y="5672666"/>
              <a:ext cx="4408990" cy="880533"/>
              <a:chOff x="457200" y="2743200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Pentagon 24"/>
              <p:cNvSpPr/>
              <p:nvPr/>
            </p:nvSpPr>
            <p:spPr>
              <a:xfrm flipH="1">
                <a:off x="1128343" y="2895600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of men and </a:t>
                </a: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women </a:t>
                </a:r>
                <a:r>
                  <a:rPr lang="en-US" sz="1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who will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be diagnosed with cancer at some point during their lifetime.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7200" y="2743200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39%</a:t>
                </a:r>
                <a:endParaRPr lang="en-US" sz="6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3057" y="2217034"/>
              <a:ext cx="4569590" cy="3047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Facts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2396114"/>
            <a:ext cx="1990725" cy="13906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62000" y="5998047"/>
            <a:ext cx="4190999" cy="15291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920240" tIns="101882" rIns="203765" bIns="101882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appointment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to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if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eligible!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 555-1234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join@xyzClinic.com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837" r="2428" b="1312"/>
          <a:stretch/>
        </p:blipFill>
        <p:spPr bwMode="auto">
          <a:xfrm>
            <a:off x="5481638" y="6019799"/>
            <a:ext cx="1780622" cy="1476375"/>
          </a:xfrm>
          <a:prstGeom prst="rect">
            <a:avLst/>
          </a:prstGeom>
          <a:noFill/>
          <a:ln w="25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029201" y="0"/>
            <a:ext cx="5029199" cy="777240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  <a:alpha val="49000"/>
                </a:srgbClr>
              </a:gs>
              <a:gs pos="50000">
                <a:srgbClr val="FF3399">
                  <a:tint val="44500"/>
                  <a:satMod val="160000"/>
                  <a:alpha val="57000"/>
                </a:srgbClr>
              </a:gs>
              <a:gs pos="100000">
                <a:srgbClr val="FF3399">
                  <a:tint val="23500"/>
                  <a:satMod val="160000"/>
                  <a:alpha val="56000"/>
                </a:srgbClr>
              </a:gs>
            </a:gsLst>
            <a:lin ang="16200000" scaled="1"/>
            <a:tileRect/>
          </a:gradFill>
          <a:ln w="28575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03765" tIns="101882" rIns="203765" bIns="101882" rtlCol="0">
            <a:noAutofit/>
          </a:bodyPr>
          <a:lstStyle/>
          <a:p>
            <a:pPr algn="ctr">
              <a:spcBef>
                <a:spcPts val="669"/>
              </a:spcBef>
            </a:pPr>
            <a:endParaRPr lang="en-US" sz="1800" b="1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787" r="7915" b="26456"/>
          <a:stretch/>
        </p:blipFill>
        <p:spPr>
          <a:xfrm>
            <a:off x="5027386" y="0"/>
            <a:ext cx="5040845" cy="4268236"/>
          </a:xfrm>
        </p:spPr>
      </p:pic>
      <p:grpSp>
        <p:nvGrpSpPr>
          <p:cNvPr id="5" name="Group 4"/>
          <p:cNvGrpSpPr/>
          <p:nvPr/>
        </p:nvGrpSpPr>
        <p:grpSpPr>
          <a:xfrm>
            <a:off x="-259882" y="89801"/>
            <a:ext cx="15623953" cy="5059320"/>
            <a:chOff x="-259882" y="345440"/>
            <a:chExt cx="15623953" cy="50593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0285">
              <a:off x="1342848" y="1535258"/>
              <a:ext cx="10503720" cy="350362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-259882" y="345440"/>
              <a:ext cx="5286007" cy="5059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78064" y="345440"/>
              <a:ext cx="5286007" cy="5059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9100" y="345440"/>
            <a:ext cx="4191000" cy="326009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Along with our community of participants, we actively research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new drugs and interventions to prevent cancer by conducting and participating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new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clinical studies.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Fight. </a:t>
            </a:r>
          </a:p>
          <a:p>
            <a:pPr algn="ctr"/>
            <a:r>
              <a:rPr lang="en-US" sz="24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Now!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" y="3768721"/>
            <a:ext cx="4305300" cy="1209040"/>
          </a:xfrm>
          <a:prstGeom prst="rect">
            <a:avLst/>
          </a:prstGeom>
          <a:noFill/>
        </p:spPr>
        <p:txBody>
          <a:bodyPr wrap="square" lIns="101882" tIns="50941" rIns="101882" bIns="50941" numCol="2" spcCol="203765" rtlCol="0">
            <a:noAutofit/>
          </a:bodyPr>
          <a:lstStyle/>
          <a:p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123 Anywhere Street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Bethesda, MD, 12345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(800) 555-1234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join@xyzClinic.com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Twitter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5" y="2424432"/>
            <a:ext cx="2392680" cy="10661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6500" y="4761233"/>
            <a:ext cx="5041900" cy="77724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b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At  </a:t>
            </a:r>
          </a:p>
        </p:txBody>
      </p:sp>
      <p:pic>
        <p:nvPicPr>
          <p:cNvPr id="1027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94" y="4574381"/>
            <a:ext cx="167640" cy="1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6" y="4752500"/>
            <a:ext cx="188596" cy="1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51735" y="3790311"/>
            <a:ext cx="0" cy="89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85" y="5796595"/>
            <a:ext cx="3594970" cy="1601937"/>
          </a:xfrm>
          <a:prstGeom prst="rect">
            <a:avLst/>
          </a:prstGeom>
        </p:spPr>
      </p:pic>
      <p:pic>
        <p:nvPicPr>
          <p:cNvPr id="2050" name="Picture 2" descr="bethesda200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13011"/>
          <a:stretch/>
        </p:blipFill>
        <p:spPr bwMode="auto">
          <a:xfrm>
            <a:off x="470127" y="4852802"/>
            <a:ext cx="2592387" cy="205309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27615" y="4863733"/>
            <a:ext cx="1634671" cy="207118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Metro Accessible:</a:t>
            </a:r>
          </a:p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is located two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blocks south of the Bethesda Metro Station.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Parking: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Street parking and public parking garages are located nearby.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" y="7145276"/>
            <a:ext cx="4191000" cy="50651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a contract from the National Cancer Institute,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National Institutes of Health, U.S. Department of Health and Human Services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3848" y="812967"/>
            <a:ext cx="2412648" cy="2677656"/>
          </a:xfrm>
          <a:prstGeom prst="rect">
            <a:avLst/>
          </a:prstGeom>
          <a:noFill/>
          <a:effectLst>
            <a:glow rad="609600">
              <a:schemeClr val="bg1">
                <a:alpha val="21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preventing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swinging.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1" y="0"/>
            <a:ext cx="5029199" cy="777240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  <a:alpha val="49000"/>
                </a:srgbClr>
              </a:gs>
              <a:gs pos="50000">
                <a:srgbClr val="FF3399">
                  <a:tint val="44500"/>
                  <a:satMod val="160000"/>
                  <a:alpha val="57000"/>
                </a:srgbClr>
              </a:gs>
              <a:gs pos="100000">
                <a:srgbClr val="FF3399">
                  <a:tint val="23500"/>
                  <a:satMod val="160000"/>
                  <a:alpha val="56000"/>
                </a:srgbClr>
              </a:gs>
            </a:gsLst>
            <a:lin ang="16200000" scaled="1"/>
            <a:tileRect/>
          </a:gradFill>
          <a:ln w="28575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03765" tIns="101882" rIns="203765" bIns="101882" rtlCol="0">
            <a:noAutofit/>
          </a:bodyPr>
          <a:lstStyle/>
          <a:p>
            <a:pPr algn="ctr">
              <a:spcBef>
                <a:spcPts val="669"/>
              </a:spcBef>
            </a:pPr>
            <a:endParaRPr lang="en-US" sz="1800" b="1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Manual Input 20"/>
          <p:cNvSpPr/>
          <p:nvPr/>
        </p:nvSpPr>
        <p:spPr>
          <a:xfrm flipH="1">
            <a:off x="-21167" y="3378711"/>
            <a:ext cx="5060844" cy="439369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2" h="12921">
                <a:moveTo>
                  <a:pt x="0" y="7421"/>
                </a:moveTo>
                <a:cubicBezTo>
                  <a:pt x="3021" y="8081"/>
                  <a:pt x="7751" y="5318"/>
                  <a:pt x="10042" y="0"/>
                </a:cubicBezTo>
                <a:lnTo>
                  <a:pt x="10000" y="12921"/>
                </a:lnTo>
                <a:lnTo>
                  <a:pt x="0" y="12921"/>
                </a:lnTo>
                <a:lnTo>
                  <a:pt x="0" y="742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52" y="345441"/>
            <a:ext cx="4191000" cy="3249294"/>
          </a:xfrm>
          <a:prstGeom prst="rect">
            <a:avLst/>
          </a:prstGeom>
          <a:noFill/>
        </p:spPr>
        <p:txBody>
          <a:bodyPr wrap="square" lIns="0" tIns="50941" rIns="0" bIns="50941" rtlCol="0">
            <a:no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Certain types of cancer take years to develop and there is an opportunity to intervene early in the process. The best opportunity to slow, stop, or reverse cancer development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 with cancer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prevention clinical trials.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[Name of Clinical Site] is conducting cancer prevention clinical trials sponsored by the National Cancer Institute, (NCI), Division of Cancer Prevention (DCP) in the [City/Region] area.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What is a Clinical Trial?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clinical trial is a research study that investigates the safety and efficacy of health-related interventions in humans. New treatments may include new drugs or new combinations of drugs, vaccines, devices, and new surgical procedures.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1524" y="345441"/>
            <a:ext cx="4191000" cy="5451475"/>
          </a:xfrm>
          <a:prstGeom prst="rect">
            <a:avLst/>
          </a:prstGeom>
          <a:noFill/>
        </p:spPr>
        <p:txBody>
          <a:bodyPr wrap="square" lIns="0" tIns="50941" rIns="101882" bIns="50941" rtlCol="0">
            <a:noAutofit/>
          </a:bodyPr>
          <a:lstStyle/>
          <a:p>
            <a:pPr>
              <a:spcBef>
                <a:spcPts val="446"/>
              </a:spcBef>
            </a:pP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Enrolling</a:t>
            </a:r>
            <a:endParaRPr lang="en-US" sz="1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Delay or prevent your own disease.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Gain access to new research treatments/procedures immediately.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Play an active role in your own health.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Receive regular and careful care from medical professionals and specialists.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Contribute to cancer prevention research.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Become part of the cancer prevention community and make a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Study Team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Clinical Trials are conducted by [Name of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Principal Investigator] who has more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than [years] of experience in [related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expertise], as well as an experienced,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competent, and caring team of nurses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professionals including a dedicated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study coordinator.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Our team provides trial participants with the highest standard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of care.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[Name of Clinical Site], we are a community of trial participants and medical professionals working together to prevent cancer.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forward to welcoming new 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sz="12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make our mission a success.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443" y="3537307"/>
            <a:ext cx="3970973" cy="3882312"/>
            <a:chOff x="393057" y="2217034"/>
            <a:chExt cx="4569590" cy="4336165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640099"/>
              <a:ext cx="4408990" cy="880533"/>
              <a:chOff x="457200" y="2442696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Pentagon 11"/>
              <p:cNvSpPr/>
              <p:nvPr/>
            </p:nvSpPr>
            <p:spPr>
              <a:xfrm flipH="1">
                <a:off x="1128343" y="2595097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new cases of cancer that will be diagnosed in 2015 in the United States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" y="244269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1.6</a:t>
                </a:r>
              </a:p>
              <a:p>
                <a:pPr algn="ctr">
                  <a:lnSpc>
                    <a:spcPts val="1003"/>
                  </a:lnSpc>
                </a:pPr>
                <a:r>
                  <a:rPr lang="en-US" sz="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Million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7200" y="3663012"/>
              <a:ext cx="4408990" cy="880533"/>
              <a:chOff x="457200" y="2555385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Pentagon 15"/>
              <p:cNvSpPr/>
              <p:nvPr/>
            </p:nvSpPr>
            <p:spPr>
              <a:xfrm flipH="1">
                <a:off x="1128343" y="2707785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individuals who will die from the disease in the United States this year.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7200" y="2555385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7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7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589,430</a:t>
                </a:r>
                <a:endParaRPr lang="en-US" sz="100" b="1" dirty="0">
                  <a:solidFill>
                    <a:srgbClr val="FF339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7200" y="4673868"/>
              <a:ext cx="4408990" cy="880533"/>
              <a:chOff x="457200" y="2655553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Pentagon 18"/>
              <p:cNvSpPr/>
              <p:nvPr/>
            </p:nvSpPr>
            <p:spPr>
              <a:xfrm flipH="1">
                <a:off x="1128343" y="2807953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children and adolescents who died from the disease in 2014.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200" y="2655553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1,900+</a:t>
                </a:r>
                <a:endParaRPr lang="en-US" sz="200" b="1" dirty="0">
                  <a:solidFill>
                    <a:srgbClr val="FF339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" y="5672666"/>
              <a:ext cx="4408990" cy="880533"/>
              <a:chOff x="457200" y="2743200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Pentagon 24"/>
              <p:cNvSpPr/>
              <p:nvPr/>
            </p:nvSpPr>
            <p:spPr>
              <a:xfrm flipH="1">
                <a:off x="1128343" y="2895600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of men and women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who will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be diagnosed with cancer at some point during their lifetime.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7200" y="27432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1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39%</a:t>
                </a:r>
                <a:endParaRPr lang="en-US" sz="600" b="1" dirty="0">
                  <a:solidFill>
                    <a:srgbClr val="FF339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3057" y="2217034"/>
              <a:ext cx="4569590" cy="3047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Facts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48301" y="5796612"/>
            <a:ext cx="4190999" cy="1529193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28000"/>
                </a:srgbClr>
              </a:gs>
              <a:gs pos="50000">
                <a:srgbClr val="FF3399">
                  <a:tint val="44500"/>
                  <a:satMod val="160000"/>
                  <a:lumMod val="99000"/>
                  <a:lumOff val="1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FF33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920240" tIns="101882" rIns="203765" bIns="10188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chedule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appointment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to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if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eligible!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 555-1234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join@xyzClinic.com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2396114"/>
            <a:ext cx="1990725" cy="139061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837" r="2428" b="1312"/>
          <a:stretch/>
        </p:blipFill>
        <p:spPr bwMode="auto">
          <a:xfrm>
            <a:off x="5465226" y="5823020"/>
            <a:ext cx="1780622" cy="1476375"/>
          </a:xfrm>
          <a:prstGeom prst="rect">
            <a:avLst/>
          </a:prstGeom>
          <a:noFill/>
          <a:ln w="25400" algn="ctr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350</Words>
  <Application>Microsoft Office PowerPoint</Application>
  <PresentationFormat>Custom</PresentationFormat>
  <Paragraphs>126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Risch, Christopher</dc:creator>
  <cp:lastModifiedBy>Risch, Christopher</cp:lastModifiedBy>
  <cp:revision>60</cp:revision>
  <cp:lastPrinted>2015-08-10T19:12:02Z</cp:lastPrinted>
  <dcterms:created xsi:type="dcterms:W3CDTF">2015-08-10T17:18:28Z</dcterms:created>
  <dcterms:modified xsi:type="dcterms:W3CDTF">2016-02-01T22:54:04Z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7E50EF8E-F38E-4217-8D5B-3F51B709A3DB</vt:lpwstr>
  </property>
  <property fmtid="{D5CDD505-2E9C-101B-9397-08002B2CF9AE}" pid="3" name="ArticulatePath">
    <vt:lpwstr>Presentation2</vt:lpwstr>
  </property>
</Properties>
</file>