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8" r:id="rId2"/>
    <p:sldId id="259" r:id="rId3"/>
    <p:sldId id="260" r:id="rId4"/>
    <p:sldId id="261" r:id="rId5"/>
    <p:sldId id="276" r:id="rId6"/>
    <p:sldId id="262" r:id="rId7"/>
    <p:sldId id="264" r:id="rId8"/>
    <p:sldId id="263" r:id="rId9"/>
    <p:sldId id="265" r:id="rId10"/>
    <p:sldId id="275" r:id="rId11"/>
    <p:sldId id="266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9236075" cy="70104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81" autoAdjust="0"/>
  </p:normalViewPr>
  <p:slideViewPr>
    <p:cSldViewPr>
      <p:cViewPr varScale="1">
        <p:scale>
          <a:sx n="61" d="100"/>
          <a:sy n="61" d="100"/>
        </p:scale>
        <p:origin x="7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7" d="100"/>
          <a:sy n="117" d="100"/>
        </p:scale>
        <p:origin x="232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5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1736" cy="35124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2229" y="1"/>
            <a:ext cx="4001736" cy="351245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56"/>
            <a:ext cx="4001736" cy="35124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2229" y="6659156"/>
            <a:ext cx="4001736" cy="351244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74199B97-3B6B-410C-B1A2-122A2D76CADC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40683784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/>
          <a:lstStyle>
            <a:lvl1pPr algn="l">
              <a:defRPr sz="1200"/>
            </a:lvl1pPr>
          </a:lstStyle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/>
          <a:lstStyle>
            <a:lvl1pPr algn="r">
              <a:defRPr sz="1200"/>
            </a:lvl1pPr>
          </a:lstStyle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29" tIns="45965" rIns="91929" bIns="45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1"/>
            <a:ext cx="7388860" cy="3154680"/>
          </a:xfrm>
          <a:prstGeom prst="rect">
            <a:avLst/>
          </a:prstGeom>
        </p:spPr>
        <p:txBody>
          <a:bodyPr vert="horz" lIns="91929" tIns="45965" rIns="91929" bIns="459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5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665"/>
            <a:ext cx="4002299" cy="350520"/>
          </a:xfrm>
          <a:prstGeom prst="rect">
            <a:avLst/>
          </a:prstGeom>
        </p:spPr>
        <p:txBody>
          <a:bodyPr vert="horz" lIns="91929" tIns="45965" rIns="91929" bIns="45965" rtlCol="0" anchor="b"/>
          <a:lstStyle>
            <a:lvl1pPr algn="r">
              <a:defRPr sz="1200"/>
            </a:lvl1pPr>
          </a:lstStyle>
          <a:p>
            <a:fld id="{01177897-9191-46B1-92CF-D155588D6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496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7897-9191-46B1-92CF-D155588D66E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</a:t>
            </a:r>
            <a:r>
              <a:rPr lang="en-US" baseline="0" dirty="0" smtClean="0"/>
              <a:t> https://www.ciscrp.org/programs-events/research-and-studies/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91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http://csdd.tufts.edu/files/uploads/jan-feb_2013_ir_summary.pdf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726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8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Graphic: http://prevention.cancer.gov/about-dcp/scientific-scope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0B8670-E7CD-401B-A821-2233485C42BB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8/24/2015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 smtClean="0"/>
              <a:t>DCP </a:t>
            </a:r>
            <a:r>
              <a:rPr lang="en-US" dirty="0" err="1" smtClean="0"/>
              <a:t>AQuIP</a:t>
            </a:r>
            <a:r>
              <a:rPr lang="en-US" dirty="0" smtClean="0"/>
              <a:t> Toolkit - Clinical Institution Physician Presentation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30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0" b="13882"/>
          <a:stretch/>
        </p:blipFill>
        <p:spPr>
          <a:xfrm flipH="1">
            <a:off x="-1" y="1"/>
            <a:ext cx="4566366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2"/>
            <a:ext cx="4572000" cy="3087614"/>
          </a:xfrm>
          <a:noFill/>
          <a:ln>
            <a:noFill/>
          </a:ln>
          <a:effectLst/>
        </p:spPr>
        <p:txBody>
          <a:bodyPr tIns="365760" anchor="t" anchorCtr="0"/>
          <a:lstStyle>
            <a:lvl1pPr algn="l">
              <a:defRPr sz="32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4572000" y="3200400"/>
            <a:ext cx="4572000" cy="2133600"/>
          </a:xfrm>
        </p:spPr>
        <p:txBody>
          <a:bodyPr lIns="457200">
            <a:normAutofit/>
          </a:bodyPr>
          <a:lstStyle>
            <a:lvl1pPr marL="0" indent="0" algn="l">
              <a:spcBef>
                <a:spcPts val="6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76200" y="3581400"/>
            <a:ext cx="9386840" cy="2600808"/>
            <a:chOff x="4592572" y="3275457"/>
            <a:chExt cx="4554163" cy="1397598"/>
          </a:xfrm>
        </p:grpSpPr>
        <p:sp>
          <p:nvSpPr>
            <p:cNvPr id="10" name="Flowchart: Manual Input 20"/>
            <p:cNvSpPr/>
            <p:nvPr/>
          </p:nvSpPr>
          <p:spPr>
            <a:xfrm>
              <a:off x="4594389" y="3348575"/>
              <a:ext cx="4552346" cy="132448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1 w 10001"/>
                <a:gd name="connsiteY0" fmla="*/ 5250 h 10045"/>
                <a:gd name="connsiteX1" fmla="*/ 9999 w 10001"/>
                <a:gd name="connsiteY1" fmla="*/ 0 h 10045"/>
                <a:gd name="connsiteX2" fmla="*/ 9992 w 10001"/>
                <a:gd name="connsiteY2" fmla="*/ 8896 h 10045"/>
                <a:gd name="connsiteX3" fmla="*/ 57 w 10001"/>
                <a:gd name="connsiteY3" fmla="*/ 7508 h 10045"/>
                <a:gd name="connsiteX4" fmla="*/ 1 w 10001"/>
                <a:gd name="connsiteY4" fmla="*/ 5250 h 10045"/>
                <a:gd name="connsiteX0" fmla="*/ 1 w 9961"/>
                <a:gd name="connsiteY0" fmla="*/ 5245 h 10045"/>
                <a:gd name="connsiteX1" fmla="*/ 9959 w 9961"/>
                <a:gd name="connsiteY1" fmla="*/ 0 h 10045"/>
                <a:gd name="connsiteX2" fmla="*/ 9952 w 9961"/>
                <a:gd name="connsiteY2" fmla="*/ 8896 h 10045"/>
                <a:gd name="connsiteX3" fmla="*/ 17 w 9961"/>
                <a:gd name="connsiteY3" fmla="*/ 7508 h 10045"/>
                <a:gd name="connsiteX4" fmla="*/ 1 w 9961"/>
                <a:gd name="connsiteY4" fmla="*/ 5245 h 10045"/>
                <a:gd name="connsiteX0" fmla="*/ 1 w 10000"/>
                <a:gd name="connsiteY0" fmla="*/ 5222 h 10000"/>
                <a:gd name="connsiteX1" fmla="*/ 9998 w 10000"/>
                <a:gd name="connsiteY1" fmla="*/ 0 h 10000"/>
                <a:gd name="connsiteX2" fmla="*/ 9991 w 10000"/>
                <a:gd name="connsiteY2" fmla="*/ 8856 h 10000"/>
                <a:gd name="connsiteX3" fmla="*/ 17 w 10000"/>
                <a:gd name="connsiteY3" fmla="*/ 7474 h 10000"/>
                <a:gd name="connsiteX4" fmla="*/ 1 w 10000"/>
                <a:gd name="connsiteY4" fmla="*/ 5222 h 10000"/>
                <a:gd name="connsiteX0" fmla="*/ 1 w 10000"/>
                <a:gd name="connsiteY0" fmla="*/ 5222 h 9991"/>
                <a:gd name="connsiteX1" fmla="*/ 9998 w 10000"/>
                <a:gd name="connsiteY1" fmla="*/ 0 h 9991"/>
                <a:gd name="connsiteX2" fmla="*/ 9991 w 10000"/>
                <a:gd name="connsiteY2" fmla="*/ 8856 h 9991"/>
                <a:gd name="connsiteX3" fmla="*/ 37 w 10000"/>
                <a:gd name="connsiteY3" fmla="*/ 7442 h 9991"/>
                <a:gd name="connsiteX4" fmla="*/ 1 w 10000"/>
                <a:gd name="connsiteY4" fmla="*/ 5222 h 9991"/>
                <a:gd name="connsiteX0" fmla="*/ 1 w 10000"/>
                <a:gd name="connsiteY0" fmla="*/ 5227 h 9862"/>
                <a:gd name="connsiteX1" fmla="*/ 9998 w 10000"/>
                <a:gd name="connsiteY1" fmla="*/ 0 h 9862"/>
                <a:gd name="connsiteX2" fmla="*/ 9991 w 10000"/>
                <a:gd name="connsiteY2" fmla="*/ 8864 h 9862"/>
                <a:gd name="connsiteX3" fmla="*/ 37 w 10000"/>
                <a:gd name="connsiteY3" fmla="*/ 7449 h 9862"/>
                <a:gd name="connsiteX4" fmla="*/ 1 w 10000"/>
                <a:gd name="connsiteY4" fmla="*/ 5227 h 9862"/>
                <a:gd name="connsiteX0" fmla="*/ 1 w 10000"/>
                <a:gd name="connsiteY0" fmla="*/ 5300 h 10035"/>
                <a:gd name="connsiteX1" fmla="*/ 9998 w 10000"/>
                <a:gd name="connsiteY1" fmla="*/ 0 h 10035"/>
                <a:gd name="connsiteX2" fmla="*/ 9991 w 10000"/>
                <a:gd name="connsiteY2" fmla="*/ 8988 h 10035"/>
                <a:gd name="connsiteX3" fmla="*/ 37 w 10000"/>
                <a:gd name="connsiteY3" fmla="*/ 7553 h 10035"/>
                <a:gd name="connsiteX4" fmla="*/ 1 w 10000"/>
                <a:gd name="connsiteY4" fmla="*/ 5300 h 10035"/>
                <a:gd name="connsiteX0" fmla="*/ 1 w 10000"/>
                <a:gd name="connsiteY0" fmla="*/ 5300 h 9866"/>
                <a:gd name="connsiteX1" fmla="*/ 9998 w 10000"/>
                <a:gd name="connsiteY1" fmla="*/ 0 h 9866"/>
                <a:gd name="connsiteX2" fmla="*/ 9991 w 10000"/>
                <a:gd name="connsiteY2" fmla="*/ 8988 h 9866"/>
                <a:gd name="connsiteX3" fmla="*/ 37 w 10000"/>
                <a:gd name="connsiteY3" fmla="*/ 7553 h 9866"/>
                <a:gd name="connsiteX4" fmla="*/ 1 w 10000"/>
                <a:gd name="connsiteY4" fmla="*/ 5300 h 9866"/>
                <a:gd name="connsiteX0" fmla="*/ 1 w 10000"/>
                <a:gd name="connsiteY0" fmla="*/ 5372 h 10038"/>
                <a:gd name="connsiteX1" fmla="*/ 9998 w 10000"/>
                <a:gd name="connsiteY1" fmla="*/ 0 h 10038"/>
                <a:gd name="connsiteX2" fmla="*/ 9991 w 10000"/>
                <a:gd name="connsiteY2" fmla="*/ 9110 h 10038"/>
                <a:gd name="connsiteX3" fmla="*/ 37 w 10000"/>
                <a:gd name="connsiteY3" fmla="*/ 7656 h 10038"/>
                <a:gd name="connsiteX4" fmla="*/ 1 w 10000"/>
                <a:gd name="connsiteY4" fmla="*/ 5372 h 10038"/>
                <a:gd name="connsiteX0" fmla="*/ 1 w 10004"/>
                <a:gd name="connsiteY0" fmla="*/ 4362 h 9028"/>
                <a:gd name="connsiteX1" fmla="*/ 10004 w 10004"/>
                <a:gd name="connsiteY1" fmla="*/ 0 h 9028"/>
                <a:gd name="connsiteX2" fmla="*/ 9991 w 10004"/>
                <a:gd name="connsiteY2" fmla="*/ 8100 h 9028"/>
                <a:gd name="connsiteX3" fmla="*/ 37 w 10004"/>
                <a:gd name="connsiteY3" fmla="*/ 6646 h 9028"/>
                <a:gd name="connsiteX4" fmla="*/ 1 w 10004"/>
                <a:gd name="connsiteY4" fmla="*/ 4362 h 9028"/>
                <a:gd name="connsiteX0" fmla="*/ 2 w 9992"/>
                <a:gd name="connsiteY0" fmla="*/ 6147 h 10000"/>
                <a:gd name="connsiteX1" fmla="*/ 9992 w 9992"/>
                <a:gd name="connsiteY1" fmla="*/ 0 h 10000"/>
                <a:gd name="connsiteX2" fmla="*/ 9979 w 9992"/>
                <a:gd name="connsiteY2" fmla="*/ 8972 h 10000"/>
                <a:gd name="connsiteX3" fmla="*/ 29 w 9992"/>
                <a:gd name="connsiteY3" fmla="*/ 7362 h 10000"/>
                <a:gd name="connsiteX4" fmla="*/ 2 w 9992"/>
                <a:gd name="connsiteY4" fmla="*/ 6147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2" h="10000">
                  <a:moveTo>
                    <a:pt x="2" y="6147"/>
                  </a:moveTo>
                  <a:cubicBezTo>
                    <a:pt x="6821" y="8081"/>
                    <a:pt x="8185" y="3959"/>
                    <a:pt x="9992" y="0"/>
                  </a:cubicBezTo>
                  <a:cubicBezTo>
                    <a:pt x="9985" y="3364"/>
                    <a:pt x="10000" y="8916"/>
                    <a:pt x="9979" y="8972"/>
                  </a:cubicBezTo>
                  <a:cubicBezTo>
                    <a:pt x="6659" y="11295"/>
                    <a:pt x="1648" y="9210"/>
                    <a:pt x="29" y="7362"/>
                  </a:cubicBezTo>
                  <a:cubicBezTo>
                    <a:pt x="35" y="7410"/>
                    <a:pt x="-7" y="6064"/>
                    <a:pt x="2" y="6147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lowchart: Manual Input 20"/>
            <p:cNvSpPr/>
            <p:nvPr/>
          </p:nvSpPr>
          <p:spPr>
            <a:xfrm>
              <a:off x="4592572" y="3275457"/>
              <a:ext cx="4551430" cy="12122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1 w 9981"/>
                <a:gd name="connsiteY0" fmla="*/ 5410 h 9875"/>
                <a:gd name="connsiteX1" fmla="*/ 9981 w 9981"/>
                <a:gd name="connsiteY1" fmla="*/ 0 h 9875"/>
                <a:gd name="connsiteX2" fmla="*/ 9981 w 9981"/>
                <a:gd name="connsiteY2" fmla="*/ 7600 h 9875"/>
                <a:gd name="connsiteX3" fmla="*/ 49 w 9981"/>
                <a:gd name="connsiteY3" fmla="*/ 8475 h 9875"/>
                <a:gd name="connsiteX4" fmla="*/ 1 w 9981"/>
                <a:gd name="connsiteY4" fmla="*/ 5410 h 9875"/>
                <a:gd name="connsiteX0" fmla="*/ 1 w 9989"/>
                <a:gd name="connsiteY0" fmla="*/ 5507 h 10000"/>
                <a:gd name="connsiteX1" fmla="*/ 9989 w 9989"/>
                <a:gd name="connsiteY1" fmla="*/ 0 h 10000"/>
                <a:gd name="connsiteX2" fmla="*/ 9989 w 9989"/>
                <a:gd name="connsiteY2" fmla="*/ 7696 h 10000"/>
                <a:gd name="connsiteX3" fmla="*/ 38 w 9989"/>
                <a:gd name="connsiteY3" fmla="*/ 8582 h 10000"/>
                <a:gd name="connsiteX4" fmla="*/ 1 w 9989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5507 h 10000"/>
                <a:gd name="connsiteX1" fmla="*/ 10000 w 10000"/>
                <a:gd name="connsiteY1" fmla="*/ 0 h 10000"/>
                <a:gd name="connsiteX2" fmla="*/ 10000 w 10000"/>
                <a:gd name="connsiteY2" fmla="*/ 7696 h 10000"/>
                <a:gd name="connsiteX3" fmla="*/ 38 w 10000"/>
                <a:gd name="connsiteY3" fmla="*/ 8582 h 10000"/>
                <a:gd name="connsiteX4" fmla="*/ 1 w 10000"/>
                <a:gd name="connsiteY4" fmla="*/ 5507 h 10000"/>
                <a:gd name="connsiteX0" fmla="*/ 1 w 10000"/>
                <a:gd name="connsiteY0" fmla="*/ 3775 h 8268"/>
                <a:gd name="connsiteX1" fmla="*/ 9956 w 10000"/>
                <a:gd name="connsiteY1" fmla="*/ 0 h 8268"/>
                <a:gd name="connsiteX2" fmla="*/ 10000 w 10000"/>
                <a:gd name="connsiteY2" fmla="*/ 5964 h 8268"/>
                <a:gd name="connsiteX3" fmla="*/ 38 w 10000"/>
                <a:gd name="connsiteY3" fmla="*/ 6850 h 8268"/>
                <a:gd name="connsiteX4" fmla="*/ 1 w 10000"/>
                <a:gd name="connsiteY4" fmla="*/ 3775 h 8268"/>
                <a:gd name="connsiteX0" fmla="*/ 3 w 9967"/>
                <a:gd name="connsiteY0" fmla="*/ 6501 h 10000"/>
                <a:gd name="connsiteX1" fmla="*/ 9923 w 9967"/>
                <a:gd name="connsiteY1" fmla="*/ 0 h 10000"/>
                <a:gd name="connsiteX2" fmla="*/ 9967 w 9967"/>
                <a:gd name="connsiteY2" fmla="*/ 7213 h 10000"/>
                <a:gd name="connsiteX3" fmla="*/ 5 w 9967"/>
                <a:gd name="connsiteY3" fmla="*/ 8285 h 10000"/>
                <a:gd name="connsiteX4" fmla="*/ 3 w 9967"/>
                <a:gd name="connsiteY4" fmla="*/ 6501 h 10000"/>
                <a:gd name="connsiteX0" fmla="*/ 3 w 10000"/>
                <a:gd name="connsiteY0" fmla="*/ 6685 h 10184"/>
                <a:gd name="connsiteX1" fmla="*/ 9964 w 10000"/>
                <a:gd name="connsiteY1" fmla="*/ 0 h 10184"/>
                <a:gd name="connsiteX2" fmla="*/ 10000 w 10000"/>
                <a:gd name="connsiteY2" fmla="*/ 7397 h 10184"/>
                <a:gd name="connsiteX3" fmla="*/ 5 w 10000"/>
                <a:gd name="connsiteY3" fmla="*/ 8469 h 10184"/>
                <a:gd name="connsiteX4" fmla="*/ 3 w 10000"/>
                <a:gd name="connsiteY4" fmla="*/ 6685 h 1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184">
                  <a:moveTo>
                    <a:pt x="3" y="6685"/>
                  </a:moveTo>
                  <a:cubicBezTo>
                    <a:pt x="4557" y="9992"/>
                    <a:pt x="8155" y="4405"/>
                    <a:pt x="9964" y="0"/>
                  </a:cubicBezTo>
                  <a:cubicBezTo>
                    <a:pt x="9979" y="2404"/>
                    <a:pt x="9985" y="4993"/>
                    <a:pt x="10000" y="7397"/>
                  </a:cubicBezTo>
                  <a:cubicBezTo>
                    <a:pt x="8554" y="10117"/>
                    <a:pt x="4555" y="11500"/>
                    <a:pt x="5" y="8469"/>
                  </a:cubicBezTo>
                  <a:cubicBezTo>
                    <a:pt x="11" y="8525"/>
                    <a:pt x="-6" y="6593"/>
                    <a:pt x="3" y="6685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442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rotWithShape="1"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dirty="0" smtClean="0">
                <a:solidFill>
                  <a:schemeClr val="l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9144000" cy="6857999"/>
          </a:xfrm>
          <a:noFill/>
          <a:ln>
            <a:noFill/>
          </a:ln>
        </p:spPr>
        <p:txBody>
          <a:bodyPr lIns="91440"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2362200"/>
          </a:xfrm>
        </p:spPr>
        <p:txBody>
          <a:bodyPr>
            <a:normAutofit/>
          </a:bodyPr>
          <a:lstStyle>
            <a:lvl1pPr marL="0" indent="0" algn="ctr">
              <a:buNone/>
              <a:defRPr sz="280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853" y="6341296"/>
            <a:ext cx="838200" cy="37350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3677653" y="6337549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457200" y="637416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study is funded by a contract from the National Cancer 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63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1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2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4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1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>
            <a:schemeClr val="lt1"/>
          </a:fontRef>
        </p:style>
        <p:txBody>
          <a:bodyPr rot="0" spcFirstLastPara="0" vertOverflow="overflow" horzOverflow="overflow" vert="horz" wrap="square" lIns="4572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3584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362D89-A61D-451D-85BA-99B6ABCC160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6341296"/>
            <a:ext cx="838200" cy="37350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3382948" y="6337549"/>
            <a:ext cx="0" cy="38100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52400" y="6374160"/>
            <a:ext cx="3276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a contract from the National Cancer 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Institute,</a:t>
            </a:r>
            <a:b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Institutes of Health, U.S. Department of Health and Human Services</a:t>
            </a:r>
            <a:r>
              <a:rPr lang="en-US" sz="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8"/>
    </p:custDataLst>
    <p:extLst>
      <p:ext uri="{BB962C8B-B14F-4D97-AF65-F5344CB8AC3E}">
        <p14:creationId xmlns:p14="http://schemas.microsoft.com/office/powerpoint/2010/main" val="10245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0" r:id="rId3"/>
    <p:sldLayoutId id="2147483652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600" b="1" kern="1200" dirty="0" smtClean="0">
          <a:solidFill>
            <a:schemeClr val="l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buFont typeface="Arial" panose="020B0604020202020204" pitchFamily="34" charset="0"/>
        <a:buNone/>
        <a:defRPr sz="20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715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−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342900" algn="l" defTabSz="914400" rtl="0" eaLnBrk="1" latinLnBrk="0" hangingPunct="1">
        <a:spcBef>
          <a:spcPts val="18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00200" indent="-342900" algn="l" defTabSz="914400" rtl="0" eaLnBrk="1" latinLnBrk="0" hangingPunct="1">
        <a:spcBef>
          <a:spcPts val="18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hyperlink" Target="https://www.ciscrp.org/wp-content/uploads/2014/01/2013-CISCRP-Study-Study-Participant-Experiences.pdf" TargetMode="External"/><Relationship Id="rId5" Type="http://schemas.openxmlformats.org/officeDocument/2006/relationships/hyperlink" Target="https://www.ciscrp.org/wp-content/uploads/2014/01/2013-CISCRP-Study-General-Perceptions.pdf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hyperlink" Target="http://csdd.tufts.edu/files/uploads/jan-feb_2013_ir_summary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"/>
            <a:ext cx="4572000" cy="3276599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Cancer Prevention Clinical Trials at</a:t>
            </a:r>
            <a:b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[Name of Clinical Site]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0" y="3124200"/>
            <a:ext cx="4572000" cy="2133600"/>
          </a:xfrm>
        </p:spPr>
        <p:txBody>
          <a:bodyPr>
            <a:normAutofit/>
          </a:bodyPr>
          <a:lstStyle/>
          <a:p>
            <a:r>
              <a:rPr lang="en-US" sz="1400" b="1" dirty="0" smtClean="0"/>
              <a:t>First and Last Name of Principal Investigator</a:t>
            </a:r>
          </a:p>
          <a:p>
            <a:r>
              <a:rPr lang="en-US" sz="1400" b="1" dirty="0" smtClean="0"/>
              <a:t>First and Last Name Study Coordinator</a:t>
            </a:r>
          </a:p>
          <a:p>
            <a:r>
              <a:rPr lang="en-US" sz="1100" dirty="0" smtClean="0"/>
              <a:t>Address Line 1</a:t>
            </a:r>
          </a:p>
          <a:p>
            <a:r>
              <a:rPr lang="en-US" sz="1100" dirty="0" smtClean="0"/>
              <a:t>Address Line 2</a:t>
            </a:r>
          </a:p>
          <a:p>
            <a:r>
              <a:rPr lang="en-US" sz="1100" dirty="0" smtClean="0"/>
              <a:t>Telephone number | Email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2389137" cy="1064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18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Referring Physicians Benefits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Your support of clinical research may help:</a:t>
            </a:r>
          </a:p>
          <a:p>
            <a:pPr marL="914400" lvl="1"/>
            <a:r>
              <a:rPr lang="en-US" dirty="0" smtClean="0"/>
              <a:t>Advance the mission and reputation of our organization.</a:t>
            </a:r>
          </a:p>
          <a:p>
            <a:pPr marL="914400" lvl="1"/>
            <a:r>
              <a:rPr lang="en-US" dirty="0"/>
              <a:t>I</a:t>
            </a:r>
            <a:r>
              <a:rPr lang="en-US" dirty="0" smtClean="0"/>
              <a:t>ncrease our ability to successfully compete with other universities and medical institutions.</a:t>
            </a:r>
          </a:p>
          <a:p>
            <a:pPr marL="914400" lvl="1"/>
            <a:r>
              <a:rPr lang="en-US" dirty="0"/>
              <a:t>Further your mission as a physician</a:t>
            </a:r>
            <a:r>
              <a:rPr lang="en-US" dirty="0" smtClean="0"/>
              <a:t>.</a:t>
            </a:r>
          </a:p>
          <a:p>
            <a:pPr marL="914400" lvl="1"/>
            <a:r>
              <a:rPr lang="en-US" dirty="0" smtClean="0"/>
              <a:t>Increase your professional/name recognition within the institution.</a:t>
            </a:r>
          </a:p>
          <a:p>
            <a:pPr marL="914400" lvl="1"/>
            <a:r>
              <a:rPr lang="en-US" dirty="0" smtClean="0"/>
              <a:t>Increase your patient base through word-of-mouth discussions.</a:t>
            </a:r>
          </a:p>
          <a:p>
            <a:pPr marL="914400" lvl="1"/>
            <a:r>
              <a:rPr lang="en-US" dirty="0" smtClean="0"/>
              <a:t>Learn more about clinical trial processes.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316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6386" y="1447800"/>
            <a:ext cx="3619498" cy="5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to Your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81600" cy="43735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en-US" dirty="0" smtClean="0"/>
              <a:t>Our participants: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Gain access to new research treatments/procedures immediately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Receive regular and careful care from medical professionals and specialists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Receive </a:t>
            </a:r>
            <a:r>
              <a:rPr lang="en-US" sz="1600" b="0" dirty="0">
                <a:solidFill>
                  <a:schemeClr val="tx1"/>
                </a:solidFill>
              </a:rPr>
              <a:t>regular updates about </a:t>
            </a:r>
            <a:r>
              <a:rPr lang="en-US" sz="1600" b="0" dirty="0" smtClean="0">
                <a:solidFill>
                  <a:schemeClr val="tx1"/>
                </a:solidFill>
              </a:rPr>
              <a:t>the trial progress.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Play an active role in their health</a:t>
            </a:r>
            <a:r>
              <a:rPr lang="en-US" sz="1600" b="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May be compensated (depending on studies</a:t>
            </a:r>
            <a:r>
              <a:rPr lang="en-US" sz="1600" b="0" dirty="0" smtClean="0">
                <a:solidFill>
                  <a:schemeClr val="tx1"/>
                </a:solidFill>
              </a:rPr>
              <a:t>).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</a:rPr>
              <a:t>Make a positive impact on other people’s </a:t>
            </a:r>
            <a:r>
              <a:rPr lang="en-US" sz="1600" b="0" dirty="0" smtClean="0">
                <a:solidFill>
                  <a:schemeClr val="tx1"/>
                </a:solidFill>
              </a:rPr>
              <a:t>lives.</a:t>
            </a:r>
          </a:p>
          <a:p>
            <a:pPr marL="342900" indent="-3429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Become part of a community that is actively involved in preventing cancer. </a:t>
            </a:r>
          </a:p>
          <a:p>
            <a:pPr>
              <a:spcBef>
                <a:spcPts val="1000"/>
              </a:spcBef>
            </a:pPr>
            <a:endParaRPr lang="en-US" sz="1600" b="0" dirty="0" smtClean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818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 of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73563"/>
          </a:xfrm>
        </p:spPr>
        <p:txBody>
          <a:bodyPr>
            <a:norm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Cancer is long-evolving. We have the time and opportunity to slow down, stop, or reverse the cellular changes that can become cancer.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algn="ctr"/>
            <a:r>
              <a:rPr lang="en-US" sz="1900" dirty="0" smtClean="0">
                <a:solidFill>
                  <a:srgbClr val="C00000"/>
                </a:solidFill>
              </a:rPr>
              <a:t>Help us develop cancer preventive solutions through clinical trials.</a:t>
            </a:r>
            <a:br>
              <a:rPr lang="en-US" sz="1900" dirty="0" smtClean="0">
                <a:solidFill>
                  <a:srgbClr val="C00000"/>
                </a:solidFill>
              </a:rPr>
            </a:br>
            <a:r>
              <a:rPr lang="en-US" sz="1900" dirty="0" smtClean="0">
                <a:solidFill>
                  <a:srgbClr val="C00000"/>
                </a:solidFill>
              </a:rPr>
              <a:t>WE CAN’T DO IT ALONE, WE NEED YOUR SUPPORT.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2590800"/>
            <a:ext cx="6610350" cy="20704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66800" y="2590800"/>
            <a:ext cx="5943600" cy="2362200"/>
          </a:xfrm>
          <a:prstGeom prst="rect">
            <a:avLst/>
          </a:prstGeom>
          <a:solidFill>
            <a:srgbClr val="C00000">
              <a:alpha val="1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4614446"/>
            <a:ext cx="579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</a:rPr>
              <a:t>Window of Opportunity</a:t>
            </a:r>
            <a:endParaRPr lang="en-US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95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Our Team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67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[Name of your department]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[Insert your Department’s experience conducting clinical trials]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56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[Name of your department]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[Insert Pictures of the Site]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63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Dr. [Name], Principal Investigator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[Resume of PI/Biography]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3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[Introduce:</a:t>
            </a:r>
          </a:p>
          <a:p>
            <a:pPr lvl="1"/>
            <a:r>
              <a:rPr lang="en-US" dirty="0" smtClean="0"/>
              <a:t>Study Coordinator</a:t>
            </a:r>
          </a:p>
          <a:p>
            <a:pPr lvl="1"/>
            <a:r>
              <a:rPr lang="en-US" dirty="0" smtClean="0"/>
              <a:t>Study Nurses</a:t>
            </a:r>
          </a:p>
          <a:p>
            <a:pPr lvl="1"/>
            <a:r>
              <a:rPr lang="en-US" dirty="0" smtClean="0"/>
              <a:t>Other Study Staff</a:t>
            </a:r>
          </a:p>
          <a:p>
            <a:pPr lvl="1"/>
            <a:r>
              <a:rPr lang="en-US" dirty="0" smtClean="0"/>
              <a:t>Include pictures if possible]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21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r>
              <a:rPr lang="en-US" sz="4400" dirty="0" smtClean="0"/>
              <a:t>Connect with Us!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8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[Name of Clinical Site]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Email:</a:t>
            </a:r>
          </a:p>
          <a:p>
            <a:r>
              <a:rPr lang="en-US" dirty="0" smtClean="0"/>
              <a:t>Phone:</a:t>
            </a:r>
          </a:p>
          <a:p>
            <a:r>
              <a:rPr lang="en-US" dirty="0" smtClean="0"/>
              <a:t>Facebook:</a:t>
            </a:r>
          </a:p>
          <a:p>
            <a:r>
              <a:rPr lang="en-US" dirty="0" smtClean="0"/>
              <a:t>Twitter:</a:t>
            </a:r>
          </a:p>
          <a:p>
            <a:r>
              <a:rPr lang="en-US" dirty="0" smtClean="0"/>
              <a:t>Website: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53" y="2743200"/>
            <a:ext cx="3981460" cy="177416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19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905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smtClean="0"/>
              <a:t>Our Cancer</a:t>
            </a:r>
            <a:br>
              <a:rPr lang="en-US" sz="6000" dirty="0" smtClean="0"/>
            </a:br>
            <a:r>
              <a:rPr lang="en-US" sz="6000" dirty="0" smtClean="0"/>
              <a:t>Prevention Community</a:t>
            </a:r>
            <a:br>
              <a:rPr lang="en-US" sz="6000" dirty="0" smtClean="0"/>
            </a:b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031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3" b="18721"/>
          <a:stretch/>
        </p:blipFill>
        <p:spPr bwMode="auto">
          <a:xfrm>
            <a:off x="5715000" y="1425292"/>
            <a:ext cx="3429000" cy="172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3332"/>
          <a:stretch/>
        </p:blipFill>
        <p:spPr bwMode="auto">
          <a:xfrm>
            <a:off x="5715000" y="3191854"/>
            <a:ext cx="34290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" b="20444"/>
          <a:stretch/>
        </p:blipFill>
        <p:spPr bwMode="auto">
          <a:xfrm>
            <a:off x="5715000" y="4973652"/>
            <a:ext cx="3429000" cy="189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Our Cancer</a:t>
            </a:r>
            <a:br>
              <a:rPr lang="en-US" dirty="0" smtClean="0"/>
            </a:br>
            <a:r>
              <a:rPr lang="en-US" dirty="0" smtClean="0"/>
              <a:t>Prevention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876800" cy="43735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[Cancer Prevention Group] at [Name of Clinical Site], includes a community of investigators and collaborators who conduct clinical research trials.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We need your support to make our mission a success and further our institutional research goals. Collaboration is key.</a:t>
            </a:r>
          </a:p>
          <a:p>
            <a:pPr algn="ctr"/>
            <a:r>
              <a:rPr lang="en-US" sz="2800" dirty="0" smtClean="0">
                <a:solidFill>
                  <a:srgbClr val="0070C0"/>
                </a:solidFill>
              </a:rPr>
              <a:t>TOGETHER WE WILL</a:t>
            </a:r>
            <a:br>
              <a:rPr lang="en-US" sz="2800" dirty="0" smtClean="0">
                <a:solidFill>
                  <a:srgbClr val="0070C0"/>
                </a:solidFill>
              </a:rPr>
            </a:br>
            <a:r>
              <a:rPr lang="en-US" sz="2800" dirty="0" smtClean="0">
                <a:solidFill>
                  <a:srgbClr val="0070C0"/>
                </a:solidFill>
              </a:rPr>
              <a:t>MAKE A DIFFERENCE!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5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4495800" cy="396239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Together, we actively research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new drugs and other interventions with the potential to block, reverse,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or delay the onset of cancer.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Our research community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is part of a national effort in support of innovative cancer prevention clinical trials. 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1" y="1896427"/>
            <a:ext cx="4343400" cy="34747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25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Major Elements of a 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Agent: </a:t>
            </a:r>
            <a:r>
              <a:rPr lang="en-US" dirty="0" smtClean="0">
                <a:solidFill>
                  <a:schemeClr val="tx1"/>
                </a:solidFill>
              </a:rPr>
              <a:t>[Insert trial agent]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Biomarker</a:t>
            </a:r>
            <a:r>
              <a:rPr lang="en-US" b="1" dirty="0" smtClean="0"/>
              <a:t>: </a:t>
            </a:r>
            <a:r>
              <a:rPr lang="en-US" dirty="0" smtClean="0"/>
              <a:t>[Insert trial biomarker]</a:t>
            </a: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Cohort: </a:t>
            </a:r>
            <a:r>
              <a:rPr lang="en-US" dirty="0" smtClean="0">
                <a:solidFill>
                  <a:schemeClr val="tx1"/>
                </a:solidFill>
              </a:rPr>
              <a:t>[Insert trial cohort]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b="1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Design: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smtClean="0">
                <a:solidFill>
                  <a:schemeClr val="tx1"/>
                </a:solidFill>
              </a:rPr>
              <a:t>Insert trial </a:t>
            </a:r>
            <a:r>
              <a:rPr lang="en-US" dirty="0" smtClean="0">
                <a:solidFill>
                  <a:schemeClr val="tx1"/>
                </a:solidFill>
              </a:rPr>
              <a:t>design]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2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Why Support Cancer</a:t>
            </a:r>
            <a:br>
              <a:rPr lang="en-US" sz="4400" dirty="0" smtClean="0"/>
            </a:br>
            <a:r>
              <a:rPr lang="en-US" sz="4400" dirty="0" smtClean="0"/>
              <a:t>Prevention Trials?</a:t>
            </a:r>
            <a:br>
              <a:rPr lang="en-US" sz="4400" dirty="0" smtClean="0"/>
            </a:br>
            <a:endParaRPr lang="en-US" sz="4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7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3" r="13901"/>
          <a:stretch/>
        </p:blipFill>
        <p:spPr bwMode="auto">
          <a:xfrm>
            <a:off x="5715001" y="1440637"/>
            <a:ext cx="3429000" cy="542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Clinical Trial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105400" cy="4373563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Although,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87% of the public is willing </a:t>
            </a:r>
            <a:r>
              <a:rPr lang="en-US" dirty="0" smtClean="0">
                <a:solidFill>
                  <a:schemeClr val="tx1"/>
                </a:solidFill>
              </a:rPr>
              <a:t>to participate </a:t>
            </a:r>
            <a:r>
              <a:rPr lang="en-US" b="0" dirty="0" smtClean="0">
                <a:solidFill>
                  <a:schemeClr val="tx1"/>
                </a:solidFill>
              </a:rPr>
              <a:t>in a clinical trial,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95% of volunteers would consider participating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in another study.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3886201"/>
            <a:ext cx="441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 smtClean="0"/>
          </a:p>
          <a:p>
            <a:pPr marL="57150" indent="0">
              <a:buNone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Center for Information and Study on Clinical Research Participation (CISCRP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), (2013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on General Perceptions. 2013 Perceptions &amp;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Insights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Study. Retrieved from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www.ciscrp.org/wp-content/uploads/2014/01/2013-CISCRP-Study-General-Perceptions.pdf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Center for Information and Study on Clinical Research Participation (CISCRP), (2013).  Report on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Study Participant Experiences.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2013 Perceptions &amp; Insights Study. Retrieved from: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www.ciscrp.org/wp-content/uploads/2014/01/2013-CISCRP-Study-Study-Participant-Experiences.pdf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74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15"/>
          <a:stretch/>
        </p:blipFill>
        <p:spPr bwMode="auto">
          <a:xfrm>
            <a:off x="5638800" y="1453889"/>
            <a:ext cx="3505200" cy="54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Reality of Clinical Trial Participation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5410200" cy="4605836"/>
          </a:xfrm>
        </p:spPr>
        <p:txBody>
          <a:bodyPr>
            <a:noAutofit/>
          </a:bodyPr>
          <a:lstStyle/>
          <a:p>
            <a:r>
              <a:rPr lang="en-US" sz="1800" b="0" dirty="0" smtClean="0">
                <a:solidFill>
                  <a:schemeClr val="tx1"/>
                </a:solidFill>
              </a:rPr>
              <a:t>Only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48% </a:t>
            </a:r>
            <a:r>
              <a:rPr lang="en-US" sz="1800" b="0" dirty="0" smtClean="0">
                <a:solidFill>
                  <a:schemeClr val="tx1"/>
                </a:solidFill>
              </a:rPr>
              <a:t>of studies under-enroll participants.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11% </a:t>
            </a:r>
            <a:r>
              <a:rPr lang="en-US" sz="1800" b="0" dirty="0" smtClean="0">
                <a:solidFill>
                  <a:schemeClr val="tx1"/>
                </a:solidFill>
              </a:rPr>
              <a:t>of sites in a given trial fail to enroll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a single participant.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Trial timelines are frequently extended 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to nearly double </a:t>
            </a:r>
            <a:r>
              <a:rPr lang="en-US" sz="1800" b="0" dirty="0" smtClean="0">
                <a:solidFill>
                  <a:schemeClr val="tx1"/>
                </a:solidFill>
              </a:rPr>
              <a:t>their projected duration to</a:t>
            </a:r>
            <a:br>
              <a:rPr lang="en-US" sz="1800" b="0" dirty="0" smtClean="0">
                <a:solidFill>
                  <a:schemeClr val="tx1"/>
                </a:solidFill>
              </a:rPr>
            </a:br>
            <a:r>
              <a:rPr lang="en-US" sz="1800" b="0" dirty="0" smtClean="0">
                <a:solidFill>
                  <a:schemeClr val="tx1"/>
                </a:solidFill>
              </a:rPr>
              <a:t>meet target enrollment levels.</a:t>
            </a:r>
          </a:p>
          <a:p>
            <a:pPr indent="-342900"/>
            <a:r>
              <a:rPr lang="en-US" sz="1800" b="1" dirty="0" smtClean="0">
                <a:solidFill>
                  <a:srgbClr val="C00000"/>
                </a:solidFill>
              </a:rPr>
              <a:t>Your participation contributes to our institution’s success.</a:t>
            </a:r>
            <a:br>
              <a:rPr lang="en-US" sz="1800" b="1" dirty="0" smtClean="0">
                <a:solidFill>
                  <a:srgbClr val="C00000"/>
                </a:solidFill>
              </a:rPr>
            </a:br>
            <a:endParaRPr lang="en-US" sz="1800" b="1" dirty="0" smtClean="0">
              <a:solidFill>
                <a:srgbClr val="C00000"/>
              </a:solidFill>
            </a:endParaRPr>
          </a:p>
          <a:p>
            <a:pPr indent="-342900"/>
            <a:r>
              <a:rPr lang="en-US" sz="1000" i="1" dirty="0" smtClean="0">
                <a:solidFill>
                  <a:schemeClr val="tx1"/>
                </a:solidFill>
              </a:rPr>
              <a:t>Source</a:t>
            </a:r>
            <a:r>
              <a:rPr lang="en-US" sz="1000" i="1" dirty="0">
                <a:solidFill>
                  <a:schemeClr val="tx1"/>
                </a:solidFill>
              </a:rPr>
              <a:t>: Tufts Center for the Study of Drug </a:t>
            </a:r>
            <a:r>
              <a:rPr lang="en-US" sz="1000" i="1" dirty="0" smtClean="0">
                <a:solidFill>
                  <a:schemeClr val="tx1"/>
                </a:solidFill>
              </a:rPr>
              <a:t>Development (2013</a:t>
            </a:r>
            <a:r>
              <a:rPr lang="en-US" sz="1000" i="1" dirty="0">
                <a:solidFill>
                  <a:schemeClr val="tx1"/>
                </a:solidFill>
              </a:rPr>
              <a:t>, January/February). 89% of trials meet enrollment, </a:t>
            </a:r>
            <a:r>
              <a:rPr lang="en-US" sz="1000" i="1" dirty="0" smtClean="0">
                <a:solidFill>
                  <a:schemeClr val="tx1"/>
                </a:solidFill>
              </a:rPr>
              <a:t>but timelines </a:t>
            </a:r>
            <a:r>
              <a:rPr lang="en-US" sz="1000" i="1" dirty="0">
                <a:solidFill>
                  <a:schemeClr val="tx1"/>
                </a:solidFill>
              </a:rPr>
              <a:t>slip, half of sites </a:t>
            </a:r>
            <a:r>
              <a:rPr lang="en-US" sz="1000" i="1" dirty="0" smtClean="0">
                <a:solidFill>
                  <a:schemeClr val="tx1"/>
                </a:solidFill>
              </a:rPr>
              <a:t>under-enroll. Impact Report, Volume 15, Number 1. Retrieved </a:t>
            </a:r>
            <a:r>
              <a:rPr lang="en-US" sz="1000" i="1" dirty="0">
                <a:solidFill>
                  <a:schemeClr val="tx1"/>
                </a:solidFill>
              </a:rPr>
              <a:t>from: </a:t>
            </a:r>
            <a:r>
              <a:rPr lang="en-US" sz="1000" i="1" dirty="0">
                <a:solidFill>
                  <a:schemeClr val="tx1"/>
                </a:solidFill>
                <a:hlinkClick r:id="rId6"/>
              </a:rPr>
              <a:t>http://</a:t>
            </a:r>
            <a:r>
              <a:rPr lang="en-US" sz="1000" i="1" dirty="0" smtClean="0">
                <a:solidFill>
                  <a:schemeClr val="tx1"/>
                </a:solidFill>
                <a:hlinkClick r:id="rId6"/>
              </a:rPr>
              <a:t>csdd.tufts.edu/files/uploads/</a:t>
            </a:r>
            <a:br>
              <a:rPr lang="en-US" sz="1000" i="1" dirty="0" smtClean="0">
                <a:solidFill>
                  <a:schemeClr val="tx1"/>
                </a:solidFill>
                <a:hlinkClick r:id="rId6"/>
              </a:rPr>
            </a:br>
            <a:r>
              <a:rPr lang="en-US" sz="1000" i="1" dirty="0" smtClean="0">
                <a:solidFill>
                  <a:schemeClr val="tx1"/>
                </a:solidFill>
                <a:hlinkClick r:id="rId6"/>
              </a:rPr>
              <a:t>jan-feb_2013_ir_summary.pdf</a:t>
            </a:r>
            <a:r>
              <a:rPr lang="en-US" sz="1000" i="1" dirty="0" smtClean="0">
                <a:solidFill>
                  <a:schemeClr val="tx1"/>
                </a:solidFill>
              </a:rPr>
              <a:t> </a:t>
            </a:r>
            <a:endParaRPr lang="en-US" sz="1000" b="1" i="1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4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5385" y="1719395"/>
            <a:ext cx="3528615" cy="2352410"/>
          </a:xfrm>
          <a:prstGeom prst="rect">
            <a:avLst/>
          </a:prstGeom>
          <a:noFill/>
          <a:effectLst>
            <a:softEdge rad="228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Your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985" y="1775618"/>
            <a:ext cx="5029200" cy="43735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One of the main reasons for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non-participation in clinical trials is</a:t>
            </a:r>
            <a:br>
              <a:rPr lang="en-US" b="0" dirty="0" smtClean="0">
                <a:solidFill>
                  <a:schemeClr val="tx1"/>
                </a:solidFill>
              </a:rPr>
            </a:br>
            <a:r>
              <a:rPr lang="en-US" b="0" dirty="0" smtClean="0">
                <a:solidFill>
                  <a:schemeClr val="tx1"/>
                </a:solidFill>
              </a:rPr>
              <a:t>a </a:t>
            </a:r>
            <a:r>
              <a:rPr lang="en-US" dirty="0" smtClean="0">
                <a:solidFill>
                  <a:schemeClr val="tx1"/>
                </a:solidFill>
              </a:rPr>
              <a:t>lack of awareness from potential participants that studies are even taking place</a:t>
            </a:r>
            <a:r>
              <a:rPr lang="en-US" b="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Primary and specialty care physicians are the top preferred choices for clinical trial 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chemeClr val="tx1"/>
                </a:solidFill>
              </a:rPr>
              <a:t>Physician referral motivates participants to join clinical trials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We </a:t>
            </a:r>
            <a:r>
              <a:rPr lang="en-US" dirty="0">
                <a:solidFill>
                  <a:srgbClr val="C00000"/>
                </a:solidFill>
              </a:rPr>
              <a:t>need your support for the success of </a:t>
            </a:r>
            <a:r>
              <a:rPr lang="en-US" dirty="0" smtClean="0">
                <a:solidFill>
                  <a:srgbClr val="C00000"/>
                </a:solidFill>
              </a:rPr>
              <a:t>cancer prevention studies.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EC5A0-2B3B-425E-93F9-C70D9FAE0232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91200" y="4162961"/>
            <a:ext cx="289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>
                <a:solidFill>
                  <a:srgbClr val="0070C0"/>
                </a:solidFill>
              </a:rPr>
              <a:t>Our [cancer prevention group] is composed of participants with all levels of risk from healthy volunteers to late stage patients.</a:t>
            </a:r>
            <a:endParaRPr lang="en-US" sz="1600" b="1" i="1" dirty="0">
              <a:solidFill>
                <a:srgbClr val="0070C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562600" y="1752600"/>
            <a:ext cx="0" cy="441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493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8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C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7617</TotalTime>
  <Words>614</Words>
  <Application>Microsoft Office PowerPoint</Application>
  <PresentationFormat>On-screen Show (4:3)</PresentationFormat>
  <Paragraphs>120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Cancer Prevention Clinical Trials at [Name of Clinical Site]</vt:lpstr>
      <vt:lpstr>Our Cancer Prevention Community </vt:lpstr>
      <vt:lpstr>About Our Cancer Prevention Community</vt:lpstr>
      <vt:lpstr>Our Mission</vt:lpstr>
      <vt:lpstr> Major Elements of a Protocol</vt:lpstr>
      <vt:lpstr>Why Support Cancer Prevention Trials? </vt:lpstr>
      <vt:lpstr>Reality of Clinical Trial Participation</vt:lpstr>
      <vt:lpstr>Reality of Clinical Trial Participation </vt:lpstr>
      <vt:lpstr>Importance of Your Involvement</vt:lpstr>
      <vt:lpstr>Referring Physicians Benefits </vt:lpstr>
      <vt:lpstr>Benefits to Your Patients</vt:lpstr>
      <vt:lpstr>Window of Opportunity</vt:lpstr>
      <vt:lpstr>Our Team </vt:lpstr>
      <vt:lpstr>[Name of your department]</vt:lpstr>
      <vt:lpstr>[Name of your department]</vt:lpstr>
      <vt:lpstr>Dr. [Name], Principal Investigator</vt:lpstr>
      <vt:lpstr>Study Staff</vt:lpstr>
      <vt:lpstr>Connect with Us! </vt:lpstr>
      <vt:lpstr>[Name of Clinical Site]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Risch, Christopher</dc:creator>
  <cp:lastModifiedBy>Gresser, William</cp:lastModifiedBy>
  <cp:revision>128</cp:revision>
  <cp:lastPrinted>2015-12-22T16:51:55Z</cp:lastPrinted>
  <dcterms:created xsi:type="dcterms:W3CDTF">2015-08-07T19:24:36Z</dcterms:created>
  <dcterms:modified xsi:type="dcterms:W3CDTF">2015-12-22T17:54:00Z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14E168A1-FD3C-43B8-B290-DCB91F33B7BD</vt:lpwstr>
  </property>
  <property fmtid="{D5CDD505-2E9C-101B-9397-08002B2CF9AE}" pid="3" name="ArticulatePath">
    <vt:lpwstr>Presentation1</vt:lpwstr>
  </property>
</Properties>
</file>